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ti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1" r:id="rId16"/>
    <p:sldId id="270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80" r:id="rId25"/>
    <p:sldId id="279" r:id="rId2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9" autoAdjust="0"/>
    <p:restoredTop sz="94684" autoAdjust="0"/>
  </p:normalViewPr>
  <p:slideViewPr>
    <p:cSldViewPr>
      <p:cViewPr varScale="1">
        <p:scale>
          <a:sx n="75" d="100"/>
          <a:sy n="75" d="100"/>
        </p:scale>
        <p:origin x="-107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2" name="Subtitle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20" name="Footer Placeholder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Oval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  <p:sp>
        <p:nvSpPr>
          <p:cNvPr id="6" name="Rectangle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9" name="Flowchart: Process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owchart: Process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e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Oval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Donut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Title Placeholder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Text Placeholder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24" name="Date Placeholder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64CADEA-E2FD-4452-994F-1C42B0EE3A7F}" type="datetimeFigureOut">
              <a:rPr lang="en-US" smtClean="0"/>
              <a:t>3/18/2012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397E3610-6241-4AFF-BCA1-D4162F2C6EFA}" type="slidenum">
              <a:rPr lang="en-US" smtClean="0"/>
              <a:t>‹#›</a:t>
            </a:fld>
            <a:endParaRPr lang="en-US"/>
          </a:p>
        </p:txBody>
      </p:sp>
      <p:sp>
        <p:nvSpPr>
          <p:cNvPr id="15" name="Rectangle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docs.python.org/tutorial/index.html" TargetMode="External"/><Relationship Id="rId7" Type="http://schemas.openxmlformats.org/officeDocument/2006/relationships/hyperlink" Target="http://www.python.org/" TargetMode="External"/><Relationship Id="rId2" Type="http://schemas.openxmlformats.org/officeDocument/2006/relationships/hyperlink" Target="http://www.greenteapress.com/thinkpython/thinkCSpy/thinkCSpy.pdf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ocw.mit.edu/courses/electrical-engineering-and-computer-science/6-00-introduction-to-computer-science-and-programming-fall-2008/index.htm" TargetMode="External"/><Relationship Id="rId5" Type="http://schemas.openxmlformats.org/officeDocument/2006/relationships/hyperlink" Target="http://docs.python.org/library/" TargetMode="External"/><Relationship Id="rId4" Type="http://schemas.openxmlformats.org/officeDocument/2006/relationships/hyperlink" Target="http://en.wikibooks.org/wiki/Python_Programming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en-US" sz="9600" dirty="0" smtClean="0"/>
              <a:t>PYTHON</a:t>
            </a:r>
            <a:endParaRPr lang="en-US" sz="9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Osnov</a:t>
            </a:r>
            <a:r>
              <a:rPr lang="sr-Latn-RS" dirty="0" smtClean="0"/>
              <a:t>e i primena na Grid-u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19200" y="5867400"/>
            <a:ext cx="7696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sr-Latn-RS" dirty="0" smtClean="0"/>
              <a:t>M.Sc. </a:t>
            </a:r>
            <a:r>
              <a:rPr lang="sr-Latn-RS" dirty="0"/>
              <a:t>e</a:t>
            </a:r>
            <a:r>
              <a:rPr lang="sr-Latn-RS" dirty="0" smtClean="0"/>
              <a:t>e.  Ivan Božić				     IPB 19. mart 2012.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7750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for petlja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50920" y="2819400"/>
            <a:ext cx="2621280" cy="1981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sr-Latn-RS" sz="3000" dirty="0"/>
              <a:t>f</a:t>
            </a:r>
            <a:r>
              <a:rPr lang="sr-Latn-RS" sz="3000" dirty="0" smtClean="0"/>
              <a:t>or  </a:t>
            </a:r>
            <a:r>
              <a:rPr lang="sr-Latn-RS" sz="3000" i="1" dirty="0" smtClean="0">
                <a:solidFill>
                  <a:srgbClr val="00B0F0"/>
                </a:solidFill>
              </a:rPr>
              <a:t>šta</a:t>
            </a:r>
            <a:r>
              <a:rPr lang="sr-Latn-RS" sz="3000" dirty="0" smtClean="0"/>
              <a:t> in </a:t>
            </a:r>
            <a:r>
              <a:rPr lang="sr-Latn-RS" sz="3000" i="1" dirty="0" smtClean="0">
                <a:solidFill>
                  <a:srgbClr val="00B0F0"/>
                </a:solidFill>
              </a:rPr>
              <a:t>gde</a:t>
            </a:r>
            <a:r>
              <a:rPr lang="sr-Latn-RS" sz="3000" dirty="0" smtClean="0"/>
              <a:t>: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&lt;blok&gt;</a:t>
            </a:r>
          </a:p>
          <a:p>
            <a:pPr marL="82296" indent="0">
              <a:buNone/>
            </a:pPr>
            <a:r>
              <a:rPr lang="sr-Latn-RS" sz="3000" dirty="0" smtClean="0"/>
              <a:t>&lt;blok&gt;</a:t>
            </a:r>
          </a:p>
        </p:txBody>
      </p:sp>
    </p:spTree>
    <p:extLst>
      <p:ext uri="{BB962C8B-B14F-4D97-AF65-F5344CB8AC3E}">
        <p14:creationId xmlns:p14="http://schemas.microsoft.com/office/powerpoint/2010/main" val="334028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0156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Stringovi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3429000"/>
            <a:ext cx="7498080" cy="6096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Nizovi karaktera u određenom poretku. </a:t>
            </a:r>
          </a:p>
          <a:p>
            <a:endParaRPr lang="sr-Latn-RS" sz="3000" dirty="0" smtClean="0"/>
          </a:p>
        </p:txBody>
      </p:sp>
    </p:spTree>
    <p:extLst>
      <p:ext uri="{BB962C8B-B14F-4D97-AF65-F5344CB8AC3E}">
        <p14:creationId xmlns:p14="http://schemas.microsoft.com/office/powerpoint/2010/main" val="314130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Liste i tuple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2895600"/>
            <a:ext cx="7498080" cy="1752600"/>
          </a:xfrm>
        </p:spPr>
        <p:txBody>
          <a:bodyPr>
            <a:normAutofit fontScale="92500" lnSpcReduction="20000"/>
          </a:bodyPr>
          <a:lstStyle/>
          <a:p>
            <a:r>
              <a:rPr lang="sr-Latn-RS" sz="3000" dirty="0" smtClean="0"/>
              <a:t>Lista je niz elemenata u određenom poretku. </a:t>
            </a:r>
          </a:p>
          <a:p>
            <a:endParaRPr lang="sr-Latn-RS" sz="3000" dirty="0" smtClean="0"/>
          </a:p>
          <a:p>
            <a:r>
              <a:rPr lang="sr-Latn-RS" sz="3000" dirty="0" smtClean="0"/>
              <a:t>Tuple je lista koja se ne može menjati nakon kreiraja</a:t>
            </a:r>
          </a:p>
        </p:txBody>
      </p:sp>
    </p:spTree>
    <p:extLst>
      <p:ext uri="{BB962C8B-B14F-4D97-AF65-F5344CB8AC3E}">
        <p14:creationId xmlns:p14="http://schemas.microsoft.com/office/powerpoint/2010/main" val="3021142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Dictionaries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2895600"/>
            <a:ext cx="7498080" cy="28194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Predstavljaju kolekciju neuređenih vrednosti kojima se pristupa pomoću ključa</a:t>
            </a:r>
          </a:p>
          <a:p>
            <a:endParaRPr lang="sr-Latn-RS" sz="3000" dirty="0"/>
          </a:p>
          <a:p>
            <a:r>
              <a:rPr lang="sr-Latn-RS" sz="3000" dirty="0" smtClean="0"/>
              <a:t>Jedan element čine par</a:t>
            </a:r>
          </a:p>
          <a:p>
            <a:pPr marL="82296" indent="0" algn="ctr">
              <a:buNone/>
            </a:pPr>
            <a:r>
              <a:rPr lang="sr-Latn-RS" sz="4000" b="1" dirty="0" smtClean="0">
                <a:solidFill>
                  <a:srgbClr val="FF0000"/>
                </a:solidFill>
              </a:rPr>
              <a:t>{ ključ : vrednost }</a:t>
            </a:r>
          </a:p>
          <a:p>
            <a:endParaRPr lang="sr-Latn-RS" sz="3000" dirty="0"/>
          </a:p>
          <a:p>
            <a:endParaRPr lang="sr-Latn-RS" sz="3000" dirty="0" smtClean="0"/>
          </a:p>
        </p:txBody>
      </p:sp>
    </p:spTree>
    <p:extLst>
      <p:ext uri="{BB962C8B-B14F-4D97-AF65-F5344CB8AC3E}">
        <p14:creationId xmlns:p14="http://schemas.microsoft.com/office/powerpoint/2010/main" val="2996792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Funkcije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2286000"/>
            <a:ext cx="7498080" cy="28194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sr-Latn-RS" sz="3000" dirty="0" smtClean="0">
                <a:solidFill>
                  <a:srgbClr val="FF0000"/>
                </a:solidFill>
              </a:rPr>
              <a:t>def</a:t>
            </a:r>
            <a:r>
              <a:rPr lang="sr-Latn-RS" sz="3000" dirty="0" smtClean="0"/>
              <a:t> </a:t>
            </a:r>
            <a:r>
              <a:rPr lang="sr-Latn-RS" sz="3000" i="1" dirty="0" smtClean="0"/>
              <a:t>ime_funkcije(argumenti)</a:t>
            </a:r>
            <a:r>
              <a:rPr lang="sr-Latn-RS" sz="3000" dirty="0" smtClean="0">
                <a:solidFill>
                  <a:srgbClr val="FF0000"/>
                </a:solidFill>
              </a:rPr>
              <a:t>: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&lt;telo funkcije&gt;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</a:t>
            </a:r>
            <a:r>
              <a:rPr lang="sr-Latn-RS" sz="3000" dirty="0" smtClean="0">
                <a:solidFill>
                  <a:srgbClr val="FF0000"/>
                </a:solidFill>
              </a:rPr>
              <a:t>return</a:t>
            </a:r>
            <a:r>
              <a:rPr lang="sr-Latn-RS" sz="3000" dirty="0" smtClean="0"/>
              <a:t> </a:t>
            </a:r>
            <a:r>
              <a:rPr lang="sr-Latn-RS" sz="3000" i="1" dirty="0" smtClean="0"/>
              <a:t>izraz,vrednost...</a:t>
            </a:r>
            <a:r>
              <a:rPr lang="en-US" sz="3000" dirty="0" smtClean="0"/>
              <a:t> </a:t>
            </a:r>
            <a:endParaRPr lang="sr-Latn-RS" sz="3000" dirty="0" smtClean="0"/>
          </a:p>
        </p:txBody>
      </p:sp>
    </p:spTree>
    <p:extLst>
      <p:ext uri="{BB962C8B-B14F-4D97-AF65-F5344CB8AC3E}">
        <p14:creationId xmlns:p14="http://schemas.microsoft.com/office/powerpoint/2010/main" val="2525167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4288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OOP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2438400"/>
            <a:ext cx="7498080" cy="30353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Klase i objekti</a:t>
            </a:r>
          </a:p>
          <a:p>
            <a:r>
              <a:rPr lang="sr-Latn-RS" sz="3000" dirty="0" smtClean="0"/>
              <a:t>Atributi (polja) i metode</a:t>
            </a:r>
          </a:p>
          <a:p>
            <a:r>
              <a:rPr lang="sr-Latn-RS" sz="3000" dirty="0" smtClean="0"/>
              <a:t>Private, public i static</a:t>
            </a:r>
          </a:p>
          <a:p>
            <a:r>
              <a:rPr lang="sr-Latn-RS" sz="3000" dirty="0" smtClean="0"/>
              <a:t>Specijalne metode</a:t>
            </a:r>
          </a:p>
          <a:p>
            <a:r>
              <a:rPr lang="sr-Latn-RS" sz="3000" dirty="0"/>
              <a:t>s</a:t>
            </a:r>
            <a:r>
              <a:rPr lang="sr-Latn-RS" sz="3000" dirty="0" smtClean="0"/>
              <a:t>elf i other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090146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Klase i objekti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66800" y="2438400"/>
            <a:ext cx="8077200" cy="14478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sr-Latn-RS" sz="4000" b="1" dirty="0" smtClean="0">
                <a:solidFill>
                  <a:srgbClr val="0070C0"/>
                </a:solidFill>
              </a:rPr>
              <a:t>class</a:t>
            </a:r>
            <a:r>
              <a:rPr lang="sr-Latn-RS" sz="4000" dirty="0" smtClean="0"/>
              <a:t> </a:t>
            </a:r>
            <a:r>
              <a:rPr lang="sr-Latn-RS" sz="4000" i="1" dirty="0" smtClean="0"/>
              <a:t>ime_klase</a:t>
            </a:r>
            <a:r>
              <a:rPr lang="sr-Latn-RS" sz="4000" dirty="0" smtClean="0"/>
              <a:t> </a:t>
            </a:r>
            <a:r>
              <a:rPr lang="sr-Latn-RS" sz="4000" b="1" dirty="0" smtClean="0">
                <a:solidFill>
                  <a:srgbClr val="0070C0"/>
                </a:solidFill>
              </a:rPr>
              <a:t>(</a:t>
            </a:r>
            <a:r>
              <a:rPr lang="sr-Latn-RS" sz="4000" i="1" dirty="0" smtClean="0"/>
              <a:t>ime_osnovne_klase</a:t>
            </a:r>
            <a:r>
              <a:rPr lang="sr-Latn-RS" sz="4000" b="1" dirty="0" smtClean="0">
                <a:solidFill>
                  <a:srgbClr val="0070C0"/>
                </a:solidFill>
              </a:rPr>
              <a:t>):</a:t>
            </a:r>
            <a:r>
              <a:rPr lang="sr-Latn-RS" sz="4000" dirty="0" smtClean="0"/>
              <a:t> </a:t>
            </a:r>
          </a:p>
          <a:p>
            <a:pPr marL="82296" indent="0">
              <a:buNone/>
            </a:pPr>
            <a:r>
              <a:rPr lang="sr-Latn-RS" sz="4000" dirty="0"/>
              <a:t> </a:t>
            </a:r>
            <a:r>
              <a:rPr lang="sr-Latn-RS" sz="4000" dirty="0" smtClean="0"/>
              <a:t>   &lt;telo klase&gt;</a:t>
            </a:r>
            <a:endParaRPr lang="en-US" sz="40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66800" y="4495800"/>
            <a:ext cx="8077200" cy="14478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Font typeface="Wingdings 2"/>
              <a:buNone/>
            </a:pPr>
            <a:r>
              <a:rPr lang="sr-Latn-RS" sz="4000" i="1" dirty="0"/>
              <a:t>o</a:t>
            </a:r>
            <a:r>
              <a:rPr lang="sr-Latn-RS" sz="4000" i="1" dirty="0" smtClean="0"/>
              <a:t>bjekat</a:t>
            </a:r>
            <a:r>
              <a:rPr lang="sr-Latn-RS" sz="4000" b="1" dirty="0" smtClean="0">
                <a:solidFill>
                  <a:srgbClr val="0070C0"/>
                </a:solidFill>
              </a:rPr>
              <a:t> </a:t>
            </a:r>
            <a:r>
              <a:rPr lang="sr-Latn-RS" sz="4000" b="1" dirty="0" smtClean="0">
                <a:solidFill>
                  <a:srgbClr val="00B050"/>
                </a:solidFill>
              </a:rPr>
              <a:t>=</a:t>
            </a:r>
            <a:r>
              <a:rPr lang="sr-Latn-RS" sz="4000" b="1" dirty="0" smtClean="0">
                <a:solidFill>
                  <a:srgbClr val="0070C0"/>
                </a:solidFill>
              </a:rPr>
              <a:t> </a:t>
            </a:r>
            <a:r>
              <a:rPr lang="sr-Latn-RS" sz="4000" i="1" dirty="0" smtClean="0"/>
              <a:t>ime_klase</a:t>
            </a:r>
            <a:r>
              <a:rPr lang="sr-Latn-RS" sz="4000" b="1" dirty="0" smtClean="0">
                <a:solidFill>
                  <a:srgbClr val="00B050"/>
                </a:solidFill>
              </a:rPr>
              <a:t>()</a:t>
            </a:r>
            <a:r>
              <a:rPr lang="sr-Latn-RS" sz="4000" dirty="0" smtClean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84837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Polja i metode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2438400"/>
            <a:ext cx="7498080" cy="30353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Polja čuvaju informacije koje su karakteristične za pojedinačne objekte</a:t>
            </a:r>
          </a:p>
          <a:p>
            <a:endParaRPr lang="sr-Latn-RS" sz="3000" dirty="0"/>
          </a:p>
          <a:p>
            <a:r>
              <a:rPr lang="sr-Latn-RS" sz="3000" dirty="0" smtClean="0"/>
              <a:t>Metode predstavljaju operacije koje se mogu izvršiti nad objektom, definišu se kao i funkcije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218523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Agenda</a:t>
            </a:r>
            <a:endParaRPr 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435608" y="1981200"/>
            <a:ext cx="7498080" cy="3429000"/>
          </a:xfrm>
        </p:spPr>
        <p:txBody>
          <a:bodyPr>
            <a:normAutofit/>
          </a:bodyPr>
          <a:lstStyle/>
          <a:p>
            <a:r>
              <a:rPr lang="sr-Latn-RS" sz="3600" dirty="0" smtClean="0"/>
              <a:t>Kompajler vs Interpreter</a:t>
            </a:r>
          </a:p>
          <a:p>
            <a:r>
              <a:rPr lang="sr-Latn-RS" sz="3600" dirty="0" smtClean="0"/>
              <a:t>Osnovni tipovi odataka i operatori</a:t>
            </a:r>
          </a:p>
          <a:p>
            <a:r>
              <a:rPr lang="sr-Latn-RS" sz="3600" dirty="0" smtClean="0"/>
              <a:t>Napredni nivo </a:t>
            </a:r>
            <a:r>
              <a:rPr lang="sr-Latn-RS" sz="2000" dirty="0" smtClean="0"/>
              <a:t>(liste, recnici, tuple, fajlovi)</a:t>
            </a:r>
          </a:p>
          <a:p>
            <a:r>
              <a:rPr lang="sr-Latn-RS" sz="3600" dirty="0" smtClean="0"/>
              <a:t>OOP</a:t>
            </a:r>
          </a:p>
          <a:p>
            <a:r>
              <a:rPr lang="sr-Latn-RS" sz="3600" dirty="0" smtClean="0"/>
              <a:t>Grid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706235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Pravo pristupa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1524000"/>
            <a:ext cx="7714488" cy="4953000"/>
          </a:xfrm>
        </p:spPr>
        <p:txBody>
          <a:bodyPr>
            <a:normAutofit lnSpcReduction="10000"/>
          </a:bodyPr>
          <a:lstStyle/>
          <a:p>
            <a:r>
              <a:rPr lang="sr-Latn-RS" sz="2800" dirty="0" smtClean="0"/>
              <a:t>Polja kojima korisnik može pristupiti su tipa </a:t>
            </a:r>
            <a:r>
              <a:rPr lang="sr-Latn-RS" sz="2800" b="1" dirty="0" smtClean="0">
                <a:solidFill>
                  <a:srgbClr val="00B050"/>
                </a:solidFill>
              </a:rPr>
              <a:t>public</a:t>
            </a:r>
            <a:r>
              <a:rPr lang="sr-Latn-RS" sz="2800" dirty="0" smtClean="0"/>
              <a:t>.  To su sva polja i metode koja nisu secijalno naznačena</a:t>
            </a:r>
          </a:p>
          <a:p>
            <a:endParaRPr lang="sr-Latn-RS" sz="1600" dirty="0" smtClean="0"/>
          </a:p>
          <a:p>
            <a:r>
              <a:rPr lang="sr-Latn-RS" sz="2800" dirty="0" smtClean="0"/>
              <a:t>Polja kojima se ne može pristuiti su tipa </a:t>
            </a:r>
            <a:r>
              <a:rPr lang="sr-Latn-RS" sz="2800" b="1" dirty="0" smtClean="0">
                <a:solidFill>
                  <a:srgbClr val="FF0000"/>
                </a:solidFill>
              </a:rPr>
              <a:t>private</a:t>
            </a:r>
            <a:r>
              <a:rPr lang="sr-Latn-RS" sz="2800" dirty="0" smtClean="0"/>
              <a:t>. Polja i metode su tipa private ako njihova imena poćinju sa </a:t>
            </a:r>
            <a:r>
              <a:rPr lang="sr-Latn-RS" sz="2800" b="1" u="sng" dirty="0" smtClean="0">
                <a:solidFill>
                  <a:srgbClr val="FF0000"/>
                </a:solidFill>
              </a:rPr>
              <a:t>__</a:t>
            </a:r>
          </a:p>
          <a:p>
            <a:endParaRPr lang="sr-Latn-RS" sz="1600" dirty="0" smtClean="0"/>
          </a:p>
          <a:p>
            <a:r>
              <a:rPr lang="sr-Latn-RS" sz="2800" dirty="0" smtClean="0"/>
              <a:t>Polja tipa static su zajednička za sve objekte jedne klase.  Da bi se koristila nije neophodno imati objekat klase. </a:t>
            </a:r>
          </a:p>
          <a:p>
            <a:pPr marL="82296" indent="0">
              <a:buNone/>
            </a:pPr>
            <a:r>
              <a:rPr lang="sr-Latn-RS" sz="2800" dirty="0"/>
              <a:t> </a:t>
            </a:r>
            <a:r>
              <a:rPr lang="sr-Latn-RS" sz="2800" dirty="0" smtClean="0"/>
              <a:t>  </a:t>
            </a:r>
            <a:r>
              <a:rPr lang="sr-Latn-RS" sz="2800" b="1" dirty="0" smtClean="0">
                <a:solidFill>
                  <a:srgbClr val="0070C0"/>
                </a:solidFill>
              </a:rPr>
              <a:t>staticmethod()</a:t>
            </a:r>
            <a:r>
              <a:rPr lang="sr-Latn-RS" sz="2800" dirty="0" smtClean="0"/>
              <a:t> 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65337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Specijalne metode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2438400"/>
            <a:ext cx="7498080" cy="2438400"/>
          </a:xfrm>
        </p:spPr>
        <p:txBody>
          <a:bodyPr>
            <a:normAutofit/>
          </a:bodyPr>
          <a:lstStyle/>
          <a:p>
            <a:r>
              <a:rPr lang="sr-Latn-RS" sz="4000" dirty="0" smtClean="0"/>
              <a:t>__init__() – konstruktor</a:t>
            </a:r>
          </a:p>
          <a:p>
            <a:r>
              <a:rPr lang="sr-Latn-RS" sz="4000" dirty="0" smtClean="0"/>
              <a:t>__str__() – konverzija u string</a:t>
            </a:r>
          </a:p>
          <a:p>
            <a:r>
              <a:rPr lang="sr-Latn-RS" sz="4000" dirty="0" smtClean="0"/>
              <a:t>__cmp__() - komparacija</a:t>
            </a: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319477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self i other 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2438400"/>
            <a:ext cx="7498080" cy="2895600"/>
          </a:xfrm>
        </p:spPr>
        <p:txBody>
          <a:bodyPr>
            <a:normAutofit/>
          </a:bodyPr>
          <a:lstStyle/>
          <a:p>
            <a:r>
              <a:rPr lang="sr-Latn-RS" sz="3000" b="1" dirty="0" smtClean="0">
                <a:solidFill>
                  <a:srgbClr val="0070C0"/>
                </a:solidFill>
              </a:rPr>
              <a:t>self</a:t>
            </a:r>
            <a:r>
              <a:rPr lang="sr-Latn-RS" sz="3000" dirty="0" smtClean="0"/>
              <a:t> označava da se polje ili metoda iz date klase.</a:t>
            </a:r>
          </a:p>
          <a:p>
            <a:endParaRPr lang="sr-Latn-RS" sz="3000" dirty="0"/>
          </a:p>
          <a:p>
            <a:r>
              <a:rPr lang="sr-Latn-RS" sz="3000" b="1" dirty="0" smtClean="0">
                <a:solidFill>
                  <a:srgbClr val="C00000"/>
                </a:solidFill>
              </a:rPr>
              <a:t>other</a:t>
            </a:r>
            <a:r>
              <a:rPr lang="sr-Latn-RS" sz="3000" dirty="0" smtClean="0"/>
              <a:t> </a:t>
            </a:r>
            <a:r>
              <a:rPr lang="sr-Latn-RS" sz="3000" dirty="0"/>
              <a:t>označava da se polje ili metoda </a:t>
            </a:r>
            <a:r>
              <a:rPr lang="sr-Latn-RS" sz="3000" dirty="0" smtClean="0"/>
              <a:t>nasleđene u datu klasu.</a:t>
            </a:r>
            <a:endParaRPr lang="sr-Latn-RS" sz="3000" dirty="0"/>
          </a:p>
        </p:txBody>
      </p:sp>
    </p:spTree>
    <p:extLst>
      <p:ext uri="{BB962C8B-B14F-4D97-AF65-F5344CB8AC3E}">
        <p14:creationId xmlns:p14="http://schemas.microsoft.com/office/powerpoint/2010/main" val="188350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6108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Primer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Grid</a:t>
            </a:r>
            <a:endParaRPr lang="en-US" sz="1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3121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LINKOVI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93520" y="1447800"/>
            <a:ext cx="7498080" cy="5257800"/>
          </a:xfrm>
        </p:spPr>
        <p:txBody>
          <a:bodyPr>
            <a:normAutofit fontScale="85000" lnSpcReduction="20000"/>
          </a:bodyPr>
          <a:lstStyle/>
          <a:p>
            <a:pPr marL="82296" indent="0">
              <a:buNone/>
            </a:pPr>
            <a:r>
              <a:rPr lang="en-US" sz="2800" dirty="0">
                <a:hlinkClick r:id="rId2"/>
              </a:rPr>
              <a:t>http://</a:t>
            </a:r>
            <a:r>
              <a:rPr lang="en-US" sz="2800" dirty="0" smtClean="0">
                <a:hlinkClick r:id="rId2"/>
              </a:rPr>
              <a:t>www.greenteapress.com/thinkpython/thinkCSpy/thinkCSpy.pdf</a:t>
            </a:r>
            <a:endParaRPr lang="en-US" sz="2800" dirty="0" smtClean="0"/>
          </a:p>
          <a:p>
            <a:pPr marL="82296" indent="0">
              <a:buNone/>
            </a:pPr>
            <a:endParaRPr lang="en-US" sz="2800" dirty="0"/>
          </a:p>
          <a:p>
            <a:pPr marL="82296" indent="0">
              <a:buNone/>
            </a:pPr>
            <a:r>
              <a:rPr lang="en-US" sz="2800" dirty="0">
                <a:hlinkClick r:id="rId3"/>
              </a:rPr>
              <a:t>http://</a:t>
            </a:r>
            <a:r>
              <a:rPr lang="en-US" sz="2800" dirty="0" smtClean="0">
                <a:hlinkClick r:id="rId3"/>
              </a:rPr>
              <a:t>docs.python.org/tutorial/index.html</a:t>
            </a:r>
            <a:endParaRPr lang="en-US" sz="2800" dirty="0" smtClean="0"/>
          </a:p>
          <a:p>
            <a:pPr marL="82296" indent="0">
              <a:buNone/>
            </a:pPr>
            <a:endParaRPr lang="en-US" sz="2800" dirty="0"/>
          </a:p>
          <a:p>
            <a:pPr marL="82296" indent="0">
              <a:buNone/>
            </a:pPr>
            <a:r>
              <a:rPr lang="en-US" sz="2800" dirty="0">
                <a:hlinkClick r:id="rId4"/>
              </a:rPr>
              <a:t>http://</a:t>
            </a:r>
            <a:r>
              <a:rPr lang="en-US" sz="2800" dirty="0" smtClean="0">
                <a:hlinkClick r:id="rId4"/>
              </a:rPr>
              <a:t>en.wikibooks.org/wiki/Python_Programming</a:t>
            </a:r>
            <a:endParaRPr lang="en-US" sz="2800" dirty="0" smtClean="0"/>
          </a:p>
          <a:p>
            <a:pPr marL="82296" indent="0">
              <a:buNone/>
            </a:pPr>
            <a:endParaRPr lang="en-US" sz="2800" dirty="0"/>
          </a:p>
          <a:p>
            <a:pPr marL="82296" indent="0">
              <a:buNone/>
            </a:pPr>
            <a:r>
              <a:rPr lang="en-US" sz="2800" dirty="0">
                <a:hlinkClick r:id="rId5"/>
              </a:rPr>
              <a:t>http://docs.python.org/library</a:t>
            </a:r>
            <a:r>
              <a:rPr lang="en-US" sz="2800" dirty="0" smtClean="0">
                <a:hlinkClick r:id="rId5"/>
              </a:rPr>
              <a:t>/</a:t>
            </a:r>
            <a:endParaRPr lang="en-US" sz="2800" dirty="0" smtClean="0"/>
          </a:p>
          <a:p>
            <a:pPr marL="82296" indent="0">
              <a:buNone/>
            </a:pPr>
            <a:endParaRPr lang="en-US" sz="2800" dirty="0"/>
          </a:p>
          <a:p>
            <a:pPr marL="82296" indent="0">
              <a:buNone/>
            </a:pPr>
            <a:r>
              <a:rPr lang="en-US" sz="2800" dirty="0">
                <a:hlinkClick r:id="rId6"/>
              </a:rPr>
              <a:t>http://</a:t>
            </a:r>
            <a:r>
              <a:rPr lang="en-US" sz="2800" dirty="0" smtClean="0">
                <a:hlinkClick r:id="rId6"/>
              </a:rPr>
              <a:t>ocw.mit.edu/courses/electrical-engineering-and-computer-science/6-00-introduction-to-computer-science-and-programming-fall-2008/index.htm</a:t>
            </a:r>
            <a:endParaRPr lang="en-US" sz="2800" dirty="0" smtClean="0"/>
          </a:p>
          <a:p>
            <a:pPr marL="82296" indent="0">
              <a:buNone/>
            </a:pPr>
            <a:endParaRPr lang="en-US" sz="2800" dirty="0"/>
          </a:p>
          <a:p>
            <a:pPr marL="82296" indent="0">
              <a:buNone/>
            </a:pPr>
            <a:r>
              <a:rPr lang="en-US" sz="2800" dirty="0">
                <a:hlinkClick r:id="rId7"/>
              </a:rPr>
              <a:t>http://www.python.org/</a:t>
            </a:r>
            <a:endParaRPr lang="sr-Latn-RS" sz="3000" dirty="0"/>
          </a:p>
        </p:txBody>
      </p:sp>
    </p:spTree>
    <p:extLst>
      <p:ext uri="{BB962C8B-B14F-4D97-AF65-F5344CB8AC3E}">
        <p14:creationId xmlns:p14="http://schemas.microsoft.com/office/powerpoint/2010/main" val="490467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371600"/>
            <a:ext cx="7479792" cy="5244124"/>
          </a:xfrm>
        </p:spPr>
      </p:pic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7440" cy="123444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Kompajler vs Interpreter</a:t>
            </a:r>
          </a:p>
          <a:p>
            <a:pPr marL="82296" indent="0">
              <a:buNone/>
            </a:pPr>
            <a:r>
              <a:rPr lang="sr-Latn-RS" sz="1000" dirty="0" smtClean="0"/>
              <a:t>Osnovni tipovi odataka i operatori</a:t>
            </a:r>
          </a:p>
          <a:p>
            <a:pPr marL="82296" indent="0">
              <a:buNone/>
            </a:pPr>
            <a:r>
              <a:rPr lang="sr-Latn-RS" sz="1000" dirty="0" smtClean="0"/>
              <a:t>Napredni nivo </a:t>
            </a:r>
          </a:p>
          <a:p>
            <a:pPr marL="82296" indent="0"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None/>
            </a:pPr>
            <a:r>
              <a:rPr lang="sr-Latn-RS" sz="1000" dirty="0" smtClean="0"/>
              <a:t>Grid</a:t>
            </a: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81963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Razlike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sr-Latn-RS" sz="1000" dirty="0" smtClean="0"/>
              <a:t>Kompajler vs Interpreter</a:t>
            </a:r>
          </a:p>
          <a:p>
            <a:pPr marL="82296" indent="0"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None/>
            </a:pPr>
            <a:r>
              <a:rPr lang="sr-Latn-RS" sz="1000" dirty="0" smtClean="0"/>
              <a:t>Napredni nivo </a:t>
            </a:r>
          </a:p>
          <a:p>
            <a:pPr marL="82296" indent="0"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None/>
            </a:pPr>
            <a:r>
              <a:rPr lang="sr-Latn-RS" sz="1000" dirty="0" smtClean="0"/>
              <a:t>Grid</a:t>
            </a:r>
            <a:endParaRPr lang="en-US" sz="1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9512" y="2438400"/>
            <a:ext cx="7498080" cy="30353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Komanda se završava na kraju reda, nema </a:t>
            </a:r>
            <a:r>
              <a:rPr lang="sr-Latn-RS" sz="4000" b="1" dirty="0" smtClean="0">
                <a:solidFill>
                  <a:srgbClr val="FF0000"/>
                </a:solidFill>
              </a:rPr>
              <a:t>;</a:t>
            </a:r>
          </a:p>
          <a:p>
            <a:r>
              <a:rPr lang="sr-Latn-RS" sz="3000" dirty="0" smtClean="0"/>
              <a:t>Blokovi nisu omeđeni zagradama </a:t>
            </a:r>
            <a:r>
              <a:rPr lang="sr-Latn-RS" sz="4000" b="1" dirty="0" smtClean="0">
                <a:solidFill>
                  <a:srgbClr val="FF0000"/>
                </a:solidFill>
              </a:rPr>
              <a:t>{ }</a:t>
            </a:r>
          </a:p>
          <a:p>
            <a:r>
              <a:rPr lang="sr-Latn-RS" sz="3000" dirty="0" smtClean="0"/>
              <a:t>Svaki blok je uvučen istim brojem </a:t>
            </a:r>
            <a:r>
              <a:rPr lang="sr-Latn-RS" sz="4000" b="1" dirty="0" smtClean="0">
                <a:solidFill>
                  <a:srgbClr val="FF0000"/>
                </a:solidFill>
              </a:rPr>
              <a:t>space</a:t>
            </a:r>
          </a:p>
          <a:p>
            <a:r>
              <a:rPr lang="sr-Latn-RS" sz="3000" dirty="0" smtClean="0"/>
              <a:t>Ne postoji </a:t>
            </a:r>
            <a:r>
              <a:rPr lang="sr-Latn-RS" sz="4000" b="1" dirty="0" smtClean="0">
                <a:solidFill>
                  <a:srgbClr val="FF0000"/>
                </a:solidFill>
              </a:rPr>
              <a:t>main()</a:t>
            </a:r>
            <a:endParaRPr lang="en-US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895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Tipovi podataka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sr-Latn-RS" sz="1000" dirty="0" smtClean="0"/>
              <a:t>Kompajler vs Interpreter</a:t>
            </a:r>
          </a:p>
          <a:p>
            <a:pPr marL="82296" indent="0"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None/>
            </a:pPr>
            <a:r>
              <a:rPr lang="sr-Latn-RS" sz="1000" dirty="0" smtClean="0"/>
              <a:t>Napredni nivo </a:t>
            </a:r>
          </a:p>
          <a:p>
            <a:pPr marL="82296" indent="0"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None/>
            </a:pPr>
            <a:r>
              <a:rPr lang="sr-Latn-RS" sz="1000" dirty="0" smtClean="0"/>
              <a:t>Grid</a:t>
            </a:r>
            <a:endParaRPr lang="en-US" sz="1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1905000"/>
            <a:ext cx="7498080" cy="2286000"/>
          </a:xfrm>
        </p:spPr>
        <p:txBody>
          <a:bodyPr>
            <a:normAutofit/>
          </a:bodyPr>
          <a:lstStyle/>
          <a:p>
            <a:r>
              <a:rPr lang="sr-Latn-RS" sz="3000" dirty="0" smtClean="0"/>
              <a:t>Logički</a:t>
            </a:r>
            <a:endParaRPr lang="sr-Latn-RS" sz="4000" b="1" dirty="0">
              <a:solidFill>
                <a:srgbClr val="FF0000"/>
              </a:solidFill>
            </a:endParaRPr>
          </a:p>
          <a:p>
            <a:r>
              <a:rPr lang="sr-Latn-RS" sz="3000" dirty="0" smtClean="0"/>
              <a:t>Numerički (int, long, float, complex)</a:t>
            </a:r>
          </a:p>
          <a:p>
            <a:r>
              <a:rPr lang="sr-Latn-RS" sz="3000" dirty="0" smtClean="0"/>
              <a:t>Sekvencijalni tipovi (string, list, tuple ...)</a:t>
            </a:r>
          </a:p>
          <a:p>
            <a:r>
              <a:rPr lang="sr-Latn-RS" sz="3000" dirty="0" smtClean="0"/>
              <a:t>Iteratori</a:t>
            </a: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417320" y="4419600"/>
            <a:ext cx="7498080" cy="22860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 algn="ctr">
              <a:buNone/>
            </a:pPr>
            <a:r>
              <a:rPr lang="sr-Latn-RS" sz="3000" dirty="0" smtClean="0"/>
              <a:t>Promenljivoj se </a:t>
            </a:r>
            <a:r>
              <a:rPr lang="sr-Latn-RS" sz="3000" b="1" dirty="0" smtClean="0">
                <a:solidFill>
                  <a:srgbClr val="FF0000"/>
                </a:solidFill>
              </a:rPr>
              <a:t>NE MORA</a:t>
            </a:r>
            <a:r>
              <a:rPr lang="sr-Latn-RS" sz="3000" dirty="0" smtClean="0"/>
              <a:t> dodeliti tip podataka</a:t>
            </a:r>
          </a:p>
          <a:p>
            <a:pPr marL="82296" indent="0" algn="just">
              <a:buNone/>
            </a:pPr>
            <a:endParaRPr lang="sr-Latn-RS" sz="3000" dirty="0" smtClean="0"/>
          </a:p>
          <a:p>
            <a:pPr marL="82296" indent="0" algn="ctr">
              <a:buNone/>
            </a:pPr>
            <a:r>
              <a:rPr lang="sr-Latn-RS" sz="2800" dirty="0" smtClean="0"/>
              <a:t>slovo = ˝a˝     i = 5     c = 3+j5     f = 5.8 </a:t>
            </a:r>
          </a:p>
        </p:txBody>
      </p:sp>
    </p:spTree>
    <p:extLst>
      <p:ext uri="{BB962C8B-B14F-4D97-AF65-F5344CB8AC3E}">
        <p14:creationId xmlns:p14="http://schemas.microsoft.com/office/powerpoint/2010/main" val="196584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Operacije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sr-Latn-RS" sz="1000" dirty="0" smtClean="0"/>
              <a:t>Kompajler vs Interpreter</a:t>
            </a:r>
          </a:p>
          <a:p>
            <a:pPr marL="82296" indent="0"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None/>
            </a:pPr>
            <a:r>
              <a:rPr lang="sr-Latn-RS" sz="1000" dirty="0" smtClean="0"/>
              <a:t>Napredni nivo </a:t>
            </a:r>
          </a:p>
          <a:p>
            <a:pPr marL="82296" indent="0"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None/>
            </a:pPr>
            <a:r>
              <a:rPr lang="sr-Latn-RS" sz="1000" dirty="0" smtClean="0"/>
              <a:t>Grid</a:t>
            </a:r>
            <a:endParaRPr lang="en-US" sz="1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7320" y="3124200"/>
            <a:ext cx="7498080" cy="2286000"/>
          </a:xfrm>
        </p:spPr>
        <p:txBody>
          <a:bodyPr>
            <a:normAutofit/>
          </a:bodyPr>
          <a:lstStyle/>
          <a:p>
            <a:r>
              <a:rPr lang="sr-Latn-RS" sz="3000" dirty="0"/>
              <a:t>x</a:t>
            </a:r>
            <a:r>
              <a:rPr lang="sr-Latn-RS" sz="3000" dirty="0" smtClean="0"/>
              <a:t> // y</a:t>
            </a:r>
            <a:endParaRPr lang="sr-Latn-RS" sz="4000" b="1" dirty="0">
              <a:solidFill>
                <a:srgbClr val="FF0000"/>
              </a:solidFill>
            </a:endParaRPr>
          </a:p>
          <a:p>
            <a:r>
              <a:rPr lang="sr-Latn-RS" sz="3000" dirty="0" smtClean="0"/>
              <a:t>x ** y</a:t>
            </a:r>
          </a:p>
          <a:p>
            <a:r>
              <a:rPr lang="sr-Latn-RS" sz="3000" dirty="0"/>
              <a:t>i</a:t>
            </a:r>
            <a:r>
              <a:rPr lang="sr-Latn-RS" sz="3000" dirty="0" smtClean="0"/>
              <a:t>s x,  is not x</a:t>
            </a:r>
          </a:p>
          <a:p>
            <a:r>
              <a:rPr lang="sr-Latn-RS" sz="3000" dirty="0" smtClean="0"/>
              <a:t>x &lt;&lt; n,  x &gt;&gt; n</a:t>
            </a:r>
          </a:p>
        </p:txBody>
      </p:sp>
    </p:spTree>
    <p:extLst>
      <p:ext uri="{BB962C8B-B14F-4D97-AF65-F5344CB8AC3E}">
        <p14:creationId xmlns:p14="http://schemas.microsoft.com/office/powerpoint/2010/main" val="24328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Sekvencijalne operacije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None/>
            </a:pPr>
            <a:r>
              <a:rPr lang="sr-Latn-RS" sz="1000" dirty="0" smtClean="0"/>
              <a:t>Kompajler vs Interpreter</a:t>
            </a:r>
          </a:p>
          <a:p>
            <a:pPr marL="82296" indent="0"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None/>
            </a:pPr>
            <a:r>
              <a:rPr lang="sr-Latn-RS" sz="1000" dirty="0" smtClean="0"/>
              <a:t>Napredni nivo </a:t>
            </a:r>
          </a:p>
          <a:p>
            <a:pPr marL="82296" indent="0">
              <a:buNone/>
            </a:pPr>
            <a:r>
              <a:rPr lang="sr-Latn-RS" sz="1000" dirty="0" smtClean="0"/>
              <a:t>OOP</a:t>
            </a:r>
          </a:p>
          <a:p>
            <a:pPr marL="82296" indent="0">
              <a:buNone/>
            </a:pPr>
            <a:r>
              <a:rPr lang="sr-Latn-RS" sz="1000" dirty="0" smtClean="0"/>
              <a:t>Grid</a:t>
            </a:r>
            <a:endParaRPr lang="en-US" sz="1000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600200"/>
            <a:ext cx="807720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0338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if iskaz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6120" y="1752600"/>
            <a:ext cx="3230880" cy="48768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sr-Latn-RS" sz="3000" dirty="0" smtClean="0"/>
              <a:t>If &lt;uslov 1&gt;: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&lt;blok 1&gt;</a:t>
            </a:r>
          </a:p>
          <a:p>
            <a:pPr marL="82296" indent="0">
              <a:buNone/>
            </a:pPr>
            <a:r>
              <a:rPr lang="sr-Latn-RS" sz="3000" dirty="0" smtClean="0"/>
              <a:t>elif &lt;uslov 2&gt;: 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&lt;</a:t>
            </a:r>
            <a:r>
              <a:rPr lang="sr-Latn-RS" sz="3000" dirty="0"/>
              <a:t>blok </a:t>
            </a:r>
            <a:r>
              <a:rPr lang="sr-Latn-RS" sz="3000" dirty="0" smtClean="0"/>
              <a:t>2&gt;</a:t>
            </a:r>
          </a:p>
          <a:p>
            <a:pPr marL="82296" indent="0">
              <a:buNone/>
            </a:pPr>
            <a:r>
              <a:rPr lang="sr-Latn-RS" sz="3000" dirty="0" smtClean="0"/>
              <a:t>...</a:t>
            </a:r>
          </a:p>
          <a:p>
            <a:pPr marL="82296" indent="0">
              <a:buNone/>
            </a:pPr>
            <a:r>
              <a:rPr lang="sr-Latn-RS" sz="3000" dirty="0"/>
              <a:t>elif &lt;uslov </a:t>
            </a:r>
            <a:r>
              <a:rPr lang="sr-Latn-RS" sz="3000" dirty="0" smtClean="0"/>
              <a:t>N&gt;: </a:t>
            </a:r>
            <a:endParaRPr lang="sr-Latn-RS" sz="3000" dirty="0"/>
          </a:p>
          <a:p>
            <a:pPr marL="82296" indent="0">
              <a:buNone/>
            </a:pPr>
            <a:r>
              <a:rPr lang="sr-Latn-RS" sz="3000" dirty="0"/>
              <a:t>    &lt;blok N</a:t>
            </a:r>
            <a:r>
              <a:rPr lang="sr-Latn-RS" sz="3000" dirty="0" smtClean="0"/>
              <a:t>&gt;</a:t>
            </a:r>
            <a:endParaRPr lang="sr-Latn-RS" sz="3000" dirty="0"/>
          </a:p>
          <a:p>
            <a:pPr marL="82296" indent="0">
              <a:buNone/>
            </a:pPr>
            <a:r>
              <a:rPr lang="sr-Latn-RS" sz="3000" dirty="0" smtClean="0"/>
              <a:t>else: </a:t>
            </a:r>
            <a:endParaRPr lang="sr-Latn-RS" sz="3000" dirty="0"/>
          </a:p>
          <a:p>
            <a:pPr marL="82296" indent="0">
              <a:buNone/>
            </a:pPr>
            <a:r>
              <a:rPr lang="sr-Latn-RS" sz="3000" dirty="0"/>
              <a:t>    &lt;blok </a:t>
            </a:r>
            <a:r>
              <a:rPr lang="sr-Latn-RS" sz="3000" dirty="0" smtClean="0"/>
              <a:t>N+1&gt;</a:t>
            </a:r>
            <a:endParaRPr lang="sr-Latn-RS" sz="3000" dirty="0"/>
          </a:p>
          <a:p>
            <a:pPr marL="82296" indent="0" algn="ctr">
              <a:buNone/>
            </a:pPr>
            <a:endParaRPr lang="sr-Latn-RS" sz="3000" dirty="0" smtClean="0"/>
          </a:p>
        </p:txBody>
      </p:sp>
    </p:spTree>
    <p:extLst>
      <p:ext uri="{BB962C8B-B14F-4D97-AF65-F5344CB8AC3E}">
        <p14:creationId xmlns:p14="http://schemas.microsoft.com/office/powerpoint/2010/main" val="119427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Latn-RS" dirty="0" smtClean="0"/>
              <a:t>while petlja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6553200" y="228600"/>
            <a:ext cx="2374392" cy="1219200"/>
          </a:xfrm>
          <a:prstGeom prst="rect">
            <a:avLst/>
          </a:prstGeom>
        </p:spPr>
        <p:txBody>
          <a:bodyPr>
            <a:normAutofit/>
          </a:bodyPr>
          <a:lstStyle>
            <a:lvl1pPr marL="365760" indent="-283464" algn="l" rtl="0" eaLnBrk="1" latinLnBrk="0" hangingPunct="1">
              <a:lnSpc>
                <a:spcPct val="100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37744" algn="l" rtl="0" eaLnBrk="1" latinLnBrk="0" hangingPunct="1">
              <a:lnSpc>
                <a:spcPct val="100000"/>
              </a:lnSpc>
              <a:spcBef>
                <a:spcPts val="550"/>
              </a:spcBef>
              <a:buClr>
                <a:schemeClr val="accent1"/>
              </a:buClr>
              <a:buFont typeface="Verdana"/>
              <a:buChar char="◦"/>
              <a:defRPr kumimoji="0"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86968" indent="-22860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2"/>
              </a:buClr>
              <a:buFont typeface="Wingdings 2"/>
              <a:buChar char="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97280" indent="-173736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3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98448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4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50876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5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30552" indent="-182880" algn="l" rtl="0" eaLnBrk="1" latinLnBrk="0" hangingPunct="1">
              <a:lnSpc>
                <a:spcPct val="100000"/>
              </a:lnSpc>
              <a:spcBef>
                <a:spcPct val="20000"/>
              </a:spcBef>
              <a:buClr>
                <a:schemeClr val="accent6"/>
              </a:buClr>
              <a:buFont typeface="Wingdings 2"/>
              <a:buChar char=""/>
              <a:defRPr kumimoji="0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  <a:extLst/>
          </a:lstStyle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Kompajler vs Interpreter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b="1" dirty="0" smtClean="0">
                <a:solidFill>
                  <a:srgbClr val="FF0000"/>
                </a:solidFill>
              </a:rPr>
              <a:t>Osnovni tipovi odataka i operatori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Napredni nivo 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OOP</a:t>
            </a:r>
          </a:p>
          <a:p>
            <a:pPr marL="82296" indent="0">
              <a:buClr>
                <a:srgbClr val="3891A7"/>
              </a:buClr>
              <a:buFont typeface="Wingdings 2"/>
              <a:buNone/>
            </a:pPr>
            <a:r>
              <a:rPr lang="sr-Latn-RS" sz="1000" dirty="0" smtClean="0">
                <a:solidFill>
                  <a:prstClr val="black"/>
                </a:solidFill>
              </a:rPr>
              <a:t>Grid</a:t>
            </a:r>
            <a:endParaRPr lang="en-US" sz="1000" dirty="0">
              <a:solidFill>
                <a:prstClr val="black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46120" y="2819400"/>
            <a:ext cx="3230880" cy="1981200"/>
          </a:xfrm>
        </p:spPr>
        <p:txBody>
          <a:bodyPr>
            <a:normAutofit/>
          </a:bodyPr>
          <a:lstStyle/>
          <a:p>
            <a:pPr marL="82296" indent="0">
              <a:buNone/>
            </a:pPr>
            <a:r>
              <a:rPr lang="sr-Latn-RS" sz="3000" dirty="0" smtClean="0"/>
              <a:t>while &lt;uslov&gt;:</a:t>
            </a:r>
          </a:p>
          <a:p>
            <a:pPr marL="82296" indent="0">
              <a:buNone/>
            </a:pPr>
            <a:r>
              <a:rPr lang="sr-Latn-RS" sz="3000" dirty="0"/>
              <a:t> </a:t>
            </a:r>
            <a:r>
              <a:rPr lang="sr-Latn-RS" sz="3000" dirty="0" smtClean="0"/>
              <a:t>   &lt;blok&gt;</a:t>
            </a:r>
          </a:p>
          <a:p>
            <a:pPr marL="82296" indent="0">
              <a:buNone/>
            </a:pPr>
            <a:r>
              <a:rPr lang="sr-Latn-RS" sz="3000" dirty="0" smtClean="0"/>
              <a:t>&lt;</a:t>
            </a:r>
            <a:r>
              <a:rPr lang="sr-Latn-RS" sz="3000" dirty="0"/>
              <a:t>blok </a:t>
            </a:r>
            <a:r>
              <a:rPr lang="sr-Latn-RS" sz="3000" dirty="0" smtClean="0"/>
              <a:t>2&gt;</a:t>
            </a:r>
          </a:p>
        </p:txBody>
      </p:sp>
    </p:spTree>
    <p:extLst>
      <p:ext uri="{BB962C8B-B14F-4D97-AF65-F5344CB8AC3E}">
        <p14:creationId xmlns:p14="http://schemas.microsoft.com/office/powerpoint/2010/main" val="25921924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ice">
  <a:themeElements>
    <a:clrScheme name="Solstice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ice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251</TotalTime>
  <Words>721</Words>
  <Application>Microsoft Office PowerPoint</Application>
  <PresentationFormat>On-screen Show (4:3)</PresentationFormat>
  <Paragraphs>216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Solstice</vt:lpstr>
      <vt:lpstr>PYTHON</vt:lpstr>
      <vt:lpstr>Agenda</vt:lpstr>
      <vt:lpstr>PowerPoint Presentation</vt:lpstr>
      <vt:lpstr>Razlike</vt:lpstr>
      <vt:lpstr>Tipovi podataka</vt:lpstr>
      <vt:lpstr>Operacije</vt:lpstr>
      <vt:lpstr>Sekvencijalne operacije</vt:lpstr>
      <vt:lpstr>if iskaz</vt:lpstr>
      <vt:lpstr>while petlja</vt:lpstr>
      <vt:lpstr>for petlja</vt:lpstr>
      <vt:lpstr>Primer</vt:lpstr>
      <vt:lpstr>Stringovi</vt:lpstr>
      <vt:lpstr>Liste i tuple</vt:lpstr>
      <vt:lpstr>Dictionaries</vt:lpstr>
      <vt:lpstr>Funkcije</vt:lpstr>
      <vt:lpstr>Primer</vt:lpstr>
      <vt:lpstr>OOP</vt:lpstr>
      <vt:lpstr>Klase i objekti</vt:lpstr>
      <vt:lpstr>Polja i metode</vt:lpstr>
      <vt:lpstr>Pravo pristupa</vt:lpstr>
      <vt:lpstr>Specijalne metode</vt:lpstr>
      <vt:lpstr>self i other </vt:lpstr>
      <vt:lpstr>Primer</vt:lpstr>
      <vt:lpstr>Primer</vt:lpstr>
      <vt:lpstr>LINKOVI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PYTHON</dc:title>
  <dc:creator>Ivan Bozic</dc:creator>
  <cp:lastModifiedBy>Ivan Bozic</cp:lastModifiedBy>
  <cp:revision>22</cp:revision>
  <dcterms:created xsi:type="dcterms:W3CDTF">2012-03-17T11:05:48Z</dcterms:created>
  <dcterms:modified xsi:type="dcterms:W3CDTF">2012-03-18T16:13:24Z</dcterms:modified>
</cp:coreProperties>
</file>